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rittany" pitchFamily="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24"/>
      <p:bold r:id="rId25"/>
    </p:embeddedFont>
    <p:embeddedFont>
      <p:font typeface="Montserrat Classic" pitchFamily="2" charset="77"/>
      <p:regular r:id="rId26"/>
    </p:embeddedFont>
    <p:embeddedFont>
      <p:font typeface="Montserrat Classic Bold" pitchFamily="2" charset="77"/>
      <p:regular r:id="rId27"/>
      <p:bold r:id="rId28"/>
    </p:embeddedFont>
    <p:embeddedFont>
      <p:font typeface="Montserrat Ultra-Bold" pitchFamily="2" charset="77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pitchFamily="3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90" autoAdjust="0"/>
  </p:normalViewPr>
  <p:slideViewPr>
    <p:cSldViewPr>
      <p:cViewPr varScale="1">
        <p:scale>
          <a:sx n="54" d="100"/>
          <a:sy n="54" d="100"/>
        </p:scale>
        <p:origin x="116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21561" y="1629809"/>
            <a:ext cx="7160403" cy="155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30"/>
              </a:lnSpc>
            </a:pPr>
            <a:r>
              <a:rPr lang="en-US" sz="1163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Analisis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68088" y="3407077"/>
            <a:ext cx="14786583" cy="563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59"/>
              </a:lnSpc>
            </a:pPr>
            <a:r>
              <a:rPr lang="en-US" sz="89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COMPLAINT TICKET DAN REKOMENDASI STRATEGI BISNIS</a:t>
            </a:r>
          </a:p>
          <a:p>
            <a:pPr algn="ctr">
              <a:lnSpc>
                <a:spcPts val="11159"/>
              </a:lnSpc>
            </a:pPr>
            <a:endParaRPr lang="en-US" sz="8999" b="1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894257" y="5143500"/>
            <a:ext cx="7789517" cy="77895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21561" y="8057871"/>
            <a:ext cx="6862217" cy="479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9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Periode</a:t>
            </a:r>
            <a:r>
              <a:rPr lang="en-US" sz="286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April 2015 - September 2015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5621429" y="1028700"/>
            <a:ext cx="7789517" cy="77895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7924" y="2290237"/>
            <a:ext cx="13300230" cy="7996763"/>
          </a:xfrm>
          <a:custGeom>
            <a:avLst/>
            <a:gdLst/>
            <a:ahLst/>
            <a:cxnLst/>
            <a:rect l="l" t="t" r="r" b="b"/>
            <a:pathLst>
              <a:path w="13300230" h="7996763">
                <a:moveTo>
                  <a:pt x="0" y="0"/>
                </a:moveTo>
                <a:lnTo>
                  <a:pt x="13300231" y="0"/>
                </a:lnTo>
                <a:lnTo>
                  <a:pt x="13300231" y="7996763"/>
                </a:lnTo>
                <a:lnTo>
                  <a:pt x="0" y="799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43380" y="765581"/>
            <a:ext cx="10956888" cy="1013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66"/>
              </a:lnSpc>
            </a:pPr>
            <a:r>
              <a:rPr lang="en-US" sz="6332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Lokasi </a:t>
            </a:r>
            <a:r>
              <a:rPr lang="en-US" sz="6332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Sumber</a:t>
            </a:r>
            <a:r>
              <a:rPr lang="en-US" sz="6332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332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</a:t>
            </a:r>
            <a:endParaRPr lang="en-US" sz="6332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9218" y="3177185"/>
            <a:ext cx="3289346" cy="42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 Terbanyak: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24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Atlanta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memiliki</a:t>
            </a:r>
            <a:r>
              <a:rPr lang="en-US" sz="2424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lebih dari 60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24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 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dan disusul </a:t>
            </a:r>
            <a:r>
              <a:rPr lang="en-US" sz="2424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Chicago &amp; Knoxville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 Hal ini menunjukkan adanya masalah signifikan yang mungkin perlu perhatian khusus.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69964" y="5086350"/>
            <a:ext cx="4220502" cy="393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8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Strategi Bisnis</a:t>
            </a:r>
          </a:p>
          <a:p>
            <a:pPr algn="ctr">
              <a:lnSpc>
                <a:spcPts val="3512"/>
              </a:lnSpc>
            </a:pPr>
            <a:endParaRPr lang="en-US" sz="2508" b="1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Memprioritaskan audit produk/layanan di </a:t>
            </a:r>
            <a:r>
              <a:rPr lang="en-US" sz="250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Atlanta</a:t>
            </a:r>
            <a:r>
              <a:rPr lang="en-US" sz="250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50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Chicago</a:t>
            </a:r>
            <a:r>
              <a:rPr lang="en-US" sz="250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dan </a:t>
            </a:r>
            <a:r>
              <a:rPr lang="en-US" sz="250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Knoxville</a:t>
            </a:r>
            <a:r>
              <a:rPr lang="en-US" sz="250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untuk mengidentifikasi dan mengatasi masalah utama.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330815">
            <a:off x="10533730" y="-157537"/>
            <a:ext cx="9931474" cy="10996399"/>
            <a:chOff x="0" y="0"/>
            <a:chExt cx="2615697" cy="2896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5697" cy="2896171"/>
            </a:xfrm>
            <a:custGeom>
              <a:avLst/>
              <a:gdLst/>
              <a:ahLst/>
              <a:cxnLst/>
              <a:rect l="l" t="t" r="r" b="b"/>
              <a:pathLst>
                <a:path w="2615697" h="2896171">
                  <a:moveTo>
                    <a:pt x="0" y="0"/>
                  </a:moveTo>
                  <a:lnTo>
                    <a:pt x="2615697" y="0"/>
                  </a:lnTo>
                  <a:lnTo>
                    <a:pt x="2615697" y="2896171"/>
                  </a:lnTo>
                  <a:lnTo>
                    <a:pt x="0" y="2896171"/>
                  </a:lnTo>
                  <a:close/>
                </a:path>
              </a:pathLst>
            </a:custGeom>
            <a:solidFill>
              <a:srgbClr val="5271FF">
                <a:alpha val="6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15697" cy="2934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6030" y="2713697"/>
            <a:ext cx="7622295" cy="7970200"/>
          </a:xfrm>
          <a:custGeom>
            <a:avLst/>
            <a:gdLst/>
            <a:ahLst/>
            <a:cxnLst/>
            <a:rect l="l" t="t" r="r" b="b"/>
            <a:pathLst>
              <a:path w="7622295" h="7970200">
                <a:moveTo>
                  <a:pt x="0" y="0"/>
                </a:moveTo>
                <a:lnTo>
                  <a:pt x="7622295" y="0"/>
                </a:lnTo>
                <a:lnTo>
                  <a:pt x="7622295" y="7970200"/>
                </a:lnTo>
                <a:lnTo>
                  <a:pt x="0" y="797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473834" y="1812517"/>
            <a:ext cx="202385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91%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57172" y="1695156"/>
            <a:ext cx="5402128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Keluhan diajukan langsung oleh pelanggan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mayoritas pelanggan lebih memilih untuk berinteraksi langsung dengan perusahaan.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0424" y="4612000"/>
            <a:ext cx="177453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9 %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2011" y="4567237"/>
            <a:ext cx="4261228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keluhan diajukan atas nama orang lain, mungkin karena alasan kenyamanan atau keterbatasan akses langsung.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632519"/>
            <a:ext cx="9114355" cy="19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3"/>
              </a:lnSpc>
            </a:pPr>
            <a:r>
              <a:rPr lang="en-US" sz="5480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 dari Pihak Ketiga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038" y="8138312"/>
            <a:ext cx="468239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Strategi Bisnis</a:t>
            </a: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Peningkatan Aksesibilitas Layanan Pengaduan.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35810"/>
            <a:ext cx="11068359" cy="771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Kualitas Layanan Internet: 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Fokus pada peningkatan kecepatan dan konsistensi koneksi.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Revisi Kebijakan Data: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Menawarkan paket data yang lebih fleksibel.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Transparansi Penagihan: 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Mengimplementasikan sistem penagihan yang jelas.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Pelatihan Tim Customer Care: 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Memberikan pelatihan untuk meningkatkan responsivitas dan empati.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Optimasi Saluran Pengaduan: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Mempermudah akses dan penggunaan platform digital.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Analisis Lonjakan Keluhan: 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Menyelidiki penyebab lonjakan keluhan di bulan Juni 2015.</a:t>
            </a:r>
          </a:p>
          <a:p>
            <a:pPr marL="626114" lvl="1" indent="-313057" algn="l">
              <a:lnSpc>
                <a:spcPts val="4408"/>
              </a:lnSpc>
              <a:buAutoNum type="arabicPeriod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Monitoring dan Evaluasi: </a:t>
            </a: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Melakukan pemantauan berkala terhadap tren keluhan.</a:t>
            </a:r>
          </a:p>
        </p:txBody>
      </p:sp>
      <p:sp>
        <p:nvSpPr>
          <p:cNvPr id="3" name="Freeform 3"/>
          <p:cNvSpPr/>
          <p:nvPr/>
        </p:nvSpPr>
        <p:spPr>
          <a:xfrm>
            <a:off x="12097059" y="2131060"/>
            <a:ext cx="5429886" cy="7777181"/>
          </a:xfrm>
          <a:custGeom>
            <a:avLst/>
            <a:gdLst/>
            <a:ahLst/>
            <a:cxnLst/>
            <a:rect l="l" t="t" r="r" b="b"/>
            <a:pathLst>
              <a:path w="5429886" h="7777181">
                <a:moveTo>
                  <a:pt x="0" y="0"/>
                </a:moveTo>
                <a:lnTo>
                  <a:pt x="5429887" y="0"/>
                </a:lnTo>
                <a:lnTo>
                  <a:pt x="5429887" y="7777181"/>
                </a:lnTo>
                <a:lnTo>
                  <a:pt x="0" y="777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90225" y="507757"/>
            <a:ext cx="15005348" cy="93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3"/>
              </a:lnSpc>
            </a:pPr>
            <a:r>
              <a:rPr lang="en-US" sz="5480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Kesimpulan Strategi Bisnis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701" y="-110329"/>
            <a:ext cx="9511764" cy="10507658"/>
            <a:chOff x="0" y="0"/>
            <a:chExt cx="2505156" cy="2767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5156" cy="2767449"/>
            </a:xfrm>
            <a:custGeom>
              <a:avLst/>
              <a:gdLst/>
              <a:ahLst/>
              <a:cxnLst/>
              <a:rect l="l" t="t" r="r" b="b"/>
              <a:pathLst>
                <a:path w="2505156" h="2767449">
                  <a:moveTo>
                    <a:pt x="0" y="0"/>
                  </a:moveTo>
                  <a:lnTo>
                    <a:pt x="2505156" y="0"/>
                  </a:lnTo>
                  <a:lnTo>
                    <a:pt x="2505156" y="2767449"/>
                  </a:lnTo>
                  <a:lnTo>
                    <a:pt x="0" y="2767449"/>
                  </a:lnTo>
                  <a:close/>
                </a:path>
              </a:pathLst>
            </a:custGeom>
            <a:solidFill>
              <a:srgbClr val="5271FF">
                <a:alpha val="7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05156" cy="2805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23725" y="3917459"/>
            <a:ext cx="125349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2035" y="5981700"/>
            <a:ext cx="726659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Agnes Glory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Siahaan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2A1FAF1-B145-07E9-6677-16737B944CBA}"/>
              </a:ext>
            </a:extLst>
          </p:cNvPr>
          <p:cNvGrpSpPr/>
          <p:nvPr/>
        </p:nvGrpSpPr>
        <p:grpSpPr>
          <a:xfrm>
            <a:off x="14894257" y="5143500"/>
            <a:ext cx="7789517" cy="7789517"/>
            <a:chOff x="0" y="0"/>
            <a:chExt cx="812800" cy="81280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43EFA4A-2112-2216-5F59-D34C7B746D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61DE91F-3A4C-086D-42CE-DE6EDCC4C73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674928D9-16C1-4DF9-0BA4-561107108429}"/>
              </a:ext>
            </a:extLst>
          </p:cNvPr>
          <p:cNvGrpSpPr/>
          <p:nvPr/>
        </p:nvGrpSpPr>
        <p:grpSpPr>
          <a:xfrm>
            <a:off x="13431292" y="-2718348"/>
            <a:ext cx="7789517" cy="7789517"/>
            <a:chOff x="0" y="0"/>
            <a:chExt cx="812800" cy="8128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853FDAB-E863-FF57-7B47-20B29F67A6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EEAECAA-0783-080D-0FD4-61079087FD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5271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61443" y="1028700"/>
            <a:ext cx="7297857" cy="8229600"/>
            <a:chOff x="0" y="0"/>
            <a:chExt cx="9730476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0459" r="20459"/>
            <a:stretch>
              <a:fillRect/>
            </a:stretch>
          </p:blipFill>
          <p:spPr>
            <a:xfrm>
              <a:off x="0" y="0"/>
              <a:ext cx="9730476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514350" y="2508513"/>
            <a:ext cx="7998201" cy="2124932"/>
            <a:chOff x="0" y="0"/>
            <a:chExt cx="2106522" cy="5596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6522" cy="559653"/>
            </a:xfrm>
            <a:custGeom>
              <a:avLst/>
              <a:gdLst/>
              <a:ahLst/>
              <a:cxnLst/>
              <a:rect l="l" t="t" r="r" b="b"/>
              <a:pathLst>
                <a:path w="2106522" h="559653">
                  <a:moveTo>
                    <a:pt x="49366" y="0"/>
                  </a:moveTo>
                  <a:lnTo>
                    <a:pt x="2057156" y="0"/>
                  </a:lnTo>
                  <a:cubicBezTo>
                    <a:pt x="2070249" y="0"/>
                    <a:pt x="2082805" y="5201"/>
                    <a:pt x="2092063" y="14459"/>
                  </a:cubicBezTo>
                  <a:cubicBezTo>
                    <a:pt x="2101321" y="23717"/>
                    <a:pt x="2106522" y="36273"/>
                    <a:pt x="2106522" y="49366"/>
                  </a:cubicBezTo>
                  <a:lnTo>
                    <a:pt x="2106522" y="510287"/>
                  </a:lnTo>
                  <a:cubicBezTo>
                    <a:pt x="2106522" y="523380"/>
                    <a:pt x="2101321" y="535936"/>
                    <a:pt x="2092063" y="545194"/>
                  </a:cubicBezTo>
                  <a:cubicBezTo>
                    <a:pt x="2082805" y="554452"/>
                    <a:pt x="2070249" y="559653"/>
                    <a:pt x="2057156" y="559653"/>
                  </a:cubicBezTo>
                  <a:lnTo>
                    <a:pt x="49366" y="559653"/>
                  </a:lnTo>
                  <a:cubicBezTo>
                    <a:pt x="36273" y="559653"/>
                    <a:pt x="23717" y="554452"/>
                    <a:pt x="14459" y="545194"/>
                  </a:cubicBezTo>
                  <a:cubicBezTo>
                    <a:pt x="5201" y="535936"/>
                    <a:pt x="0" y="523380"/>
                    <a:pt x="0" y="510287"/>
                  </a:cubicBezTo>
                  <a:lnTo>
                    <a:pt x="0" y="49366"/>
                  </a:lnTo>
                  <a:cubicBezTo>
                    <a:pt x="0" y="36273"/>
                    <a:pt x="5201" y="23717"/>
                    <a:pt x="14459" y="14459"/>
                  </a:cubicBezTo>
                  <a:cubicBezTo>
                    <a:pt x="23717" y="5201"/>
                    <a:pt x="36273" y="0"/>
                    <a:pt x="4936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06522" cy="607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14350" y="4929189"/>
            <a:ext cx="7998201" cy="2124932"/>
            <a:chOff x="0" y="0"/>
            <a:chExt cx="2106522" cy="559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6522" cy="559653"/>
            </a:xfrm>
            <a:custGeom>
              <a:avLst/>
              <a:gdLst/>
              <a:ahLst/>
              <a:cxnLst/>
              <a:rect l="l" t="t" r="r" b="b"/>
              <a:pathLst>
                <a:path w="2106522" h="559653">
                  <a:moveTo>
                    <a:pt x="49366" y="0"/>
                  </a:moveTo>
                  <a:lnTo>
                    <a:pt x="2057156" y="0"/>
                  </a:lnTo>
                  <a:cubicBezTo>
                    <a:pt x="2070249" y="0"/>
                    <a:pt x="2082805" y="5201"/>
                    <a:pt x="2092063" y="14459"/>
                  </a:cubicBezTo>
                  <a:cubicBezTo>
                    <a:pt x="2101321" y="23717"/>
                    <a:pt x="2106522" y="36273"/>
                    <a:pt x="2106522" y="49366"/>
                  </a:cubicBezTo>
                  <a:lnTo>
                    <a:pt x="2106522" y="510287"/>
                  </a:lnTo>
                  <a:cubicBezTo>
                    <a:pt x="2106522" y="523380"/>
                    <a:pt x="2101321" y="535936"/>
                    <a:pt x="2092063" y="545194"/>
                  </a:cubicBezTo>
                  <a:cubicBezTo>
                    <a:pt x="2082805" y="554452"/>
                    <a:pt x="2070249" y="559653"/>
                    <a:pt x="2057156" y="559653"/>
                  </a:cubicBezTo>
                  <a:lnTo>
                    <a:pt x="49366" y="559653"/>
                  </a:lnTo>
                  <a:cubicBezTo>
                    <a:pt x="36273" y="559653"/>
                    <a:pt x="23717" y="554452"/>
                    <a:pt x="14459" y="545194"/>
                  </a:cubicBezTo>
                  <a:cubicBezTo>
                    <a:pt x="5201" y="535936"/>
                    <a:pt x="0" y="523380"/>
                    <a:pt x="0" y="510287"/>
                  </a:cubicBezTo>
                  <a:lnTo>
                    <a:pt x="0" y="49366"/>
                  </a:lnTo>
                  <a:cubicBezTo>
                    <a:pt x="0" y="36273"/>
                    <a:pt x="5201" y="23717"/>
                    <a:pt x="14459" y="14459"/>
                  </a:cubicBezTo>
                  <a:cubicBezTo>
                    <a:pt x="23717" y="5201"/>
                    <a:pt x="36273" y="0"/>
                    <a:pt x="4936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06522" cy="607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18606" y="7349396"/>
            <a:ext cx="7998201" cy="2124932"/>
            <a:chOff x="0" y="0"/>
            <a:chExt cx="2106522" cy="5596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6522" cy="559653"/>
            </a:xfrm>
            <a:custGeom>
              <a:avLst/>
              <a:gdLst/>
              <a:ahLst/>
              <a:cxnLst/>
              <a:rect l="l" t="t" r="r" b="b"/>
              <a:pathLst>
                <a:path w="2106522" h="559653">
                  <a:moveTo>
                    <a:pt x="49366" y="0"/>
                  </a:moveTo>
                  <a:lnTo>
                    <a:pt x="2057156" y="0"/>
                  </a:lnTo>
                  <a:cubicBezTo>
                    <a:pt x="2070249" y="0"/>
                    <a:pt x="2082805" y="5201"/>
                    <a:pt x="2092063" y="14459"/>
                  </a:cubicBezTo>
                  <a:cubicBezTo>
                    <a:pt x="2101321" y="23717"/>
                    <a:pt x="2106522" y="36273"/>
                    <a:pt x="2106522" y="49366"/>
                  </a:cubicBezTo>
                  <a:lnTo>
                    <a:pt x="2106522" y="510287"/>
                  </a:lnTo>
                  <a:cubicBezTo>
                    <a:pt x="2106522" y="523380"/>
                    <a:pt x="2101321" y="535936"/>
                    <a:pt x="2092063" y="545194"/>
                  </a:cubicBezTo>
                  <a:cubicBezTo>
                    <a:pt x="2082805" y="554452"/>
                    <a:pt x="2070249" y="559653"/>
                    <a:pt x="2057156" y="559653"/>
                  </a:cubicBezTo>
                  <a:lnTo>
                    <a:pt x="49366" y="559653"/>
                  </a:lnTo>
                  <a:cubicBezTo>
                    <a:pt x="36273" y="559653"/>
                    <a:pt x="23717" y="554452"/>
                    <a:pt x="14459" y="545194"/>
                  </a:cubicBezTo>
                  <a:cubicBezTo>
                    <a:pt x="5201" y="535936"/>
                    <a:pt x="0" y="523380"/>
                    <a:pt x="0" y="510287"/>
                  </a:cubicBezTo>
                  <a:lnTo>
                    <a:pt x="0" y="49366"/>
                  </a:lnTo>
                  <a:cubicBezTo>
                    <a:pt x="0" y="36273"/>
                    <a:pt x="5201" y="23717"/>
                    <a:pt x="14459" y="14459"/>
                  </a:cubicBezTo>
                  <a:cubicBezTo>
                    <a:pt x="23717" y="5201"/>
                    <a:pt x="36273" y="0"/>
                    <a:pt x="4936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106522" cy="607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5946" y="2715717"/>
            <a:ext cx="6669097" cy="166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566" lvl="1" indent="-259783" algn="l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Analisis ini bertujuan untuk </a:t>
            </a:r>
            <a:r>
              <a:rPr lang="en-US" sz="2406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mengidentifikasi tren dari data complaint ticket</a:t>
            </a:r>
            <a:r>
              <a:rPr lang="en-US" sz="240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diterima oleh perusahaan.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5946" y="5345943"/>
            <a:ext cx="6669097" cy="12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566" lvl="1" indent="-259783" algn="l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Insight dari analisis ini akan </a:t>
            </a:r>
            <a:r>
              <a:rPr lang="en-US" sz="2406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membantu meningkatkan kualitas layanan pelanggan.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5946" y="7768496"/>
            <a:ext cx="6669097" cy="12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566" lvl="1" indent="-259783" algn="l">
              <a:lnSpc>
                <a:spcPts val="3369"/>
              </a:lnSpc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yang dianalisis mencakup keluhan, waktu, lokasi, status keluhan, dan kanal pengaduan.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5276" y="918242"/>
            <a:ext cx="5569714" cy="9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 dirty="0" err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Pendahuluan</a:t>
            </a:r>
            <a:endParaRPr lang="en-US" sz="5899" b="1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36842" y="2826802"/>
            <a:ext cx="9614316" cy="5196598"/>
          </a:xfrm>
          <a:custGeom>
            <a:avLst/>
            <a:gdLst/>
            <a:ahLst/>
            <a:cxnLst/>
            <a:rect l="l" t="t" r="r" b="b"/>
            <a:pathLst>
              <a:path w="9614316" h="5196598">
                <a:moveTo>
                  <a:pt x="0" y="0"/>
                </a:moveTo>
                <a:lnTo>
                  <a:pt x="9614316" y="0"/>
                </a:lnTo>
                <a:lnTo>
                  <a:pt x="9614316" y="5196599"/>
                </a:lnTo>
                <a:lnTo>
                  <a:pt x="0" y="5196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00541" y="667923"/>
            <a:ext cx="11686918" cy="1081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sz="6761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Kategori</a:t>
            </a:r>
            <a:r>
              <a:rPr lang="en-US" sz="6761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761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utama</a:t>
            </a:r>
            <a:r>
              <a:rPr lang="en-US" sz="6761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761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</a:t>
            </a:r>
            <a:endParaRPr lang="en-US" sz="6761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49444" y="2923649"/>
            <a:ext cx="3153211" cy="250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1. Disney &amp; Layanan Internet: </a:t>
            </a: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Banyak keluhan terkait konektivitas dan kualitas layanan internet.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7473" y="6336610"/>
            <a:ext cx="3243650" cy="16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2. Billing (Tagihan):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Keluhan soal biaya dan kebijakan penagihan.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61426" y="8480772"/>
            <a:ext cx="8595741" cy="82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3. Data Cap &amp; Throttling: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Ketidakpuasan atas batasan data dan penurunan kecepatan.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29881" y="2923649"/>
            <a:ext cx="3534211" cy="16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4. Kecepatan Internet: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Ketidakpuasan terhadap kecepatan internet.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9881" y="5941048"/>
            <a:ext cx="3534211" cy="208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5. Pelayanan Pelanggan: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Keluhan tentang penanganan dan komunikasi layanan pelanggan.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81682" y="1916025"/>
            <a:ext cx="9359297" cy="40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Jumlah total keluhan </a:t>
            </a: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2107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dengan 5 kategori utama yaitu: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13" y="-158270"/>
            <a:ext cx="19659626" cy="6857990"/>
          </a:xfrm>
          <a:prstGeom prst="rect">
            <a:avLst/>
          </a:prstGeom>
          <a:solidFill>
            <a:srgbClr val="5271FF">
              <a:alpha val="7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75394" y="680182"/>
            <a:ext cx="803501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Strategi Bisnis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094" y="5934054"/>
            <a:ext cx="3094794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Menngkatkan kualitas koneksi, terutama dalam hal kecepatan dan konsistensi.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33" y="5934054"/>
            <a:ext cx="3094794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Mempertimbangkan paket data yang lebih fleksibel atau perubahan batasan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06773" y="5934054"/>
            <a:ext cx="3094794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Menggunakan sistem penagihan yang transparan untuk mengurangi keluhan terkait biaya.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927112" y="5934054"/>
            <a:ext cx="3094794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Memerikan pelatihan tambahan agar tim lebih responsif dan empatik.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6094" y="4386262"/>
            <a:ext cx="309479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Perbaikan Layanan Internet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66094" y="5481276"/>
            <a:ext cx="309479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5486433" y="5481276"/>
            <a:ext cx="309479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9706773" y="5481276"/>
            <a:ext cx="309479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3927112" y="5481276"/>
            <a:ext cx="309479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377677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0800000">
            <a:off x="1028700" y="9231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572158" y="4386262"/>
            <a:ext cx="309479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Revisi Kebijakan Data Cap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06773" y="4277951"/>
            <a:ext cx="309479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Peninjauan Sistem Penagihan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10511" y="4058876"/>
            <a:ext cx="309479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Peningkatan Layanan Pelanggan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3926" y="2922007"/>
            <a:ext cx="7366000" cy="860479"/>
            <a:chOff x="0" y="0"/>
            <a:chExt cx="1940016" cy="226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0016" cy="226628"/>
            </a:xfrm>
            <a:custGeom>
              <a:avLst/>
              <a:gdLst/>
              <a:ahLst/>
              <a:cxnLst/>
              <a:rect l="l" t="t" r="r" b="b"/>
              <a:pathLst>
                <a:path w="1940016" h="226628">
                  <a:moveTo>
                    <a:pt x="0" y="0"/>
                  </a:moveTo>
                  <a:lnTo>
                    <a:pt x="1940016" y="0"/>
                  </a:lnTo>
                  <a:lnTo>
                    <a:pt x="1940016" y="226628"/>
                  </a:lnTo>
                  <a:lnTo>
                    <a:pt x="0" y="226628"/>
                  </a:lnTo>
                  <a:close/>
                </a:path>
              </a:pathLst>
            </a:custGeom>
            <a:solidFill>
              <a:srgbClr val="5271FF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40016" cy="264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5084" y="2641498"/>
            <a:ext cx="8681347" cy="6000981"/>
          </a:xfrm>
          <a:custGeom>
            <a:avLst/>
            <a:gdLst/>
            <a:ahLst/>
            <a:cxnLst/>
            <a:rect l="l" t="t" r="r" b="b"/>
            <a:pathLst>
              <a:path w="8681347" h="6000981">
                <a:moveTo>
                  <a:pt x="0" y="0"/>
                </a:moveTo>
                <a:lnTo>
                  <a:pt x="8681346" y="0"/>
                </a:lnTo>
                <a:lnTo>
                  <a:pt x="8681346" y="6000981"/>
                </a:lnTo>
                <a:lnTo>
                  <a:pt x="0" y="6000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011271" y="3075189"/>
            <a:ext cx="385110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Lonjakan Juni 2015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73926" y="4020610"/>
            <a:ext cx="75853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peningkatan mengindikasikan potensi masalah yang perlu diselidiki.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73926" y="5131225"/>
            <a:ext cx="7366000" cy="860479"/>
            <a:chOff x="0" y="0"/>
            <a:chExt cx="1940016" cy="2266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0016" cy="226628"/>
            </a:xfrm>
            <a:custGeom>
              <a:avLst/>
              <a:gdLst/>
              <a:ahLst/>
              <a:cxnLst/>
              <a:rect l="l" t="t" r="r" b="b"/>
              <a:pathLst>
                <a:path w="1940016" h="226628">
                  <a:moveTo>
                    <a:pt x="0" y="0"/>
                  </a:moveTo>
                  <a:lnTo>
                    <a:pt x="1940016" y="0"/>
                  </a:lnTo>
                  <a:lnTo>
                    <a:pt x="1940016" y="226628"/>
                  </a:lnTo>
                  <a:lnTo>
                    <a:pt x="0" y="226628"/>
                  </a:lnTo>
                  <a:close/>
                </a:path>
              </a:pathLst>
            </a:custGeom>
            <a:solidFill>
              <a:srgbClr val="5271FF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40016" cy="264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40389" y="5318260"/>
            <a:ext cx="680854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Stabil Sebelum dan Setelah Juni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7087" y="466327"/>
            <a:ext cx="7033825" cy="1081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sz="6761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Tren</a:t>
            </a:r>
            <a:r>
              <a:rPr lang="en-US" sz="6761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761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</a:t>
            </a:r>
            <a:endParaRPr lang="en-US" sz="6761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7527" y="1747616"/>
            <a:ext cx="11705853" cy="43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Perubahan jumlah keluhan pelanggan dari waktu ke waktu (per bulan).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3926" y="7126449"/>
            <a:ext cx="7341473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Mencari </a:t>
            </a:r>
            <a:r>
              <a:rPr lang="en-US" sz="2400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penyebab lonjakan</a:t>
            </a: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keluhan di Juni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Meningkatkan kesiapan tim</a:t>
            </a: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saat terjadi lonjakan keluhan.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Meninjau kebijakan</a:t>
            </a: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berlaku pada April-Mei untuk menemukan sumber peningkatan keluhan.</a:t>
            </a:r>
          </a:p>
          <a:p>
            <a:pPr marL="0" lvl="0" indent="0"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73926" y="6390484"/>
            <a:ext cx="680854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Strategi Bisnis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9519" y="1734574"/>
            <a:ext cx="9934022" cy="6395027"/>
          </a:xfrm>
          <a:custGeom>
            <a:avLst/>
            <a:gdLst/>
            <a:ahLst/>
            <a:cxnLst/>
            <a:rect l="l" t="t" r="r" b="b"/>
            <a:pathLst>
              <a:path w="9934022" h="6395027">
                <a:moveTo>
                  <a:pt x="0" y="0"/>
                </a:moveTo>
                <a:lnTo>
                  <a:pt x="9934022" y="0"/>
                </a:lnTo>
                <a:lnTo>
                  <a:pt x="9934022" y="6395027"/>
                </a:lnTo>
                <a:lnTo>
                  <a:pt x="0" y="6395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3745" y="8651773"/>
            <a:ext cx="14923927" cy="1213054"/>
            <a:chOff x="0" y="0"/>
            <a:chExt cx="3930582" cy="319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0581" cy="319487"/>
            </a:xfrm>
            <a:custGeom>
              <a:avLst/>
              <a:gdLst/>
              <a:ahLst/>
              <a:cxnLst/>
              <a:rect l="l" t="t" r="r" b="b"/>
              <a:pathLst>
                <a:path w="3930581" h="319487">
                  <a:moveTo>
                    <a:pt x="8819" y="0"/>
                  </a:moveTo>
                  <a:lnTo>
                    <a:pt x="3921763" y="0"/>
                  </a:lnTo>
                  <a:cubicBezTo>
                    <a:pt x="3924102" y="0"/>
                    <a:pt x="3926344" y="929"/>
                    <a:pt x="3927998" y="2583"/>
                  </a:cubicBezTo>
                  <a:cubicBezTo>
                    <a:pt x="3929652" y="4237"/>
                    <a:pt x="3930581" y="6480"/>
                    <a:pt x="3930581" y="8819"/>
                  </a:cubicBezTo>
                  <a:lnTo>
                    <a:pt x="3930581" y="310669"/>
                  </a:lnTo>
                  <a:cubicBezTo>
                    <a:pt x="3930581" y="315539"/>
                    <a:pt x="3926633" y="319487"/>
                    <a:pt x="3921763" y="319487"/>
                  </a:cubicBezTo>
                  <a:lnTo>
                    <a:pt x="8819" y="319487"/>
                  </a:lnTo>
                  <a:cubicBezTo>
                    <a:pt x="6480" y="319487"/>
                    <a:pt x="4237" y="318558"/>
                    <a:pt x="2583" y="316904"/>
                  </a:cubicBezTo>
                  <a:cubicBezTo>
                    <a:pt x="929" y="315251"/>
                    <a:pt x="0" y="313007"/>
                    <a:pt x="0" y="310669"/>
                  </a:cubicBezTo>
                  <a:lnTo>
                    <a:pt x="0" y="8819"/>
                  </a:lnTo>
                  <a:cubicBezTo>
                    <a:pt x="0" y="6480"/>
                    <a:pt x="929" y="4237"/>
                    <a:pt x="2583" y="2583"/>
                  </a:cubicBezTo>
                  <a:cubicBezTo>
                    <a:pt x="4237" y="929"/>
                    <a:pt x="6480" y="0"/>
                    <a:pt x="8819" y="0"/>
                  </a:cubicBezTo>
                  <a:close/>
                </a:path>
              </a:pathLst>
            </a:custGeom>
            <a:solidFill>
              <a:srgbClr val="5271FF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30582" cy="357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82036" y="697790"/>
            <a:ext cx="14923927" cy="751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Distribusi</a:t>
            </a:r>
            <a:r>
              <a:rPr lang="en-US" sz="46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46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</a:t>
            </a:r>
            <a:r>
              <a:rPr lang="en-US" sz="46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46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Berdasarkan</a:t>
            </a:r>
            <a:r>
              <a:rPr lang="en-US" sz="46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Jam </a:t>
            </a:r>
            <a:r>
              <a:rPr lang="en-US" sz="46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Pengajuan</a:t>
            </a:r>
            <a:endParaRPr lang="en-US" sz="4699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267846"/>
            <a:ext cx="4873142" cy="527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992" lvl="1" indent="-272996" algn="l">
              <a:lnSpc>
                <a:spcPts val="3540"/>
              </a:lnSpc>
              <a:buFont typeface="Arial"/>
              <a:buChar char="•"/>
            </a:pPr>
            <a:r>
              <a:rPr lang="en-US" sz="2528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Meningkat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secara signifikan setelah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jam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08:00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pagi.</a:t>
            </a:r>
          </a:p>
          <a:p>
            <a:pPr marL="545992" lvl="1" indent="-272996" algn="l">
              <a:lnSpc>
                <a:spcPts val="3540"/>
              </a:lnSpc>
              <a:buFont typeface="Arial"/>
              <a:buChar char="•"/>
            </a:pPr>
            <a:r>
              <a:rPr lang="en-US" sz="2528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Puncak 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pada jam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15:00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hingga 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16:00.</a:t>
            </a:r>
          </a:p>
          <a:p>
            <a:pPr marL="545992" lvl="1" indent="-272996" algn="l">
              <a:lnSpc>
                <a:spcPts val="3540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Setelah itu, mulai </a:t>
            </a:r>
            <a:r>
              <a:rPr lang="en-US" sz="2528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menurun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tetapi masih tetap tinggi hingga sekitar jam 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18:00.</a:t>
            </a:r>
          </a:p>
          <a:p>
            <a:pPr marL="545992" lvl="1" indent="-272996" algn="l">
              <a:lnSpc>
                <a:spcPts val="3540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Jam </a:t>
            </a:r>
            <a:r>
              <a:rPr lang="en-US" sz="2528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20:00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ke atas, jumlah keluhan mulai </a:t>
            </a:r>
            <a:r>
              <a:rPr lang="en-US" sz="2528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turun drastis</a:t>
            </a:r>
            <a:r>
              <a:rPr lang="en-US" sz="2528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2574" y="8736393"/>
            <a:ext cx="15724300" cy="93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84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Memastikan tim dukungan cukup di sore hari, terutama sekitar jam </a:t>
            </a:r>
            <a:r>
              <a:rPr lang="en-US" sz="22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15:00-16:00.</a:t>
            </a:r>
          </a:p>
          <a:p>
            <a:pPr marL="496567" lvl="1" indent="-248284" algn="l">
              <a:lnSpc>
                <a:spcPts val="384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Memperpanjang layanan hingga jam 18:00 karena keluhan masih tinggi di sore hari.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2480" y="7955423"/>
            <a:ext cx="3611491" cy="551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Strategi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Bisnis</a:t>
            </a:r>
            <a:endParaRPr lang="en-US" sz="33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1211" y="2041796"/>
            <a:ext cx="7873315" cy="7936301"/>
          </a:xfrm>
          <a:custGeom>
            <a:avLst/>
            <a:gdLst/>
            <a:ahLst/>
            <a:cxnLst/>
            <a:rect l="l" t="t" r="r" b="b"/>
            <a:pathLst>
              <a:path w="7873315" h="7936301">
                <a:moveTo>
                  <a:pt x="0" y="0"/>
                </a:moveTo>
                <a:lnTo>
                  <a:pt x="7873315" y="0"/>
                </a:lnTo>
                <a:lnTo>
                  <a:pt x="7873315" y="7936301"/>
                </a:lnTo>
                <a:lnTo>
                  <a:pt x="0" y="7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7042" y="7270594"/>
            <a:ext cx="4496968" cy="127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Solved </a:t>
            </a:r>
            <a:r>
              <a:rPr lang="en-US" sz="242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menunjukkan bahwa sistem penanganan keluhan berfungsi </a:t>
            </a:r>
            <a:r>
              <a:rPr lang="en-US" sz="2424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cukup baik.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6200" y="750590"/>
            <a:ext cx="11088099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Distribusi</a:t>
            </a:r>
            <a:r>
              <a:rPr lang="en-US" sz="63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Status </a:t>
            </a:r>
            <a:r>
              <a:rPr lang="en-US" sz="63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Keluhan</a:t>
            </a:r>
            <a:endParaRPr lang="en-US" sz="6399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151726" y="3221328"/>
            <a:ext cx="3534211" cy="501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Closed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cukup </a:t>
            </a:r>
            <a:r>
              <a:rPr lang="en-US" sz="2392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tinggi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mencerminkan adanya </a:t>
            </a:r>
            <a:r>
              <a:rPr lang="en-US" sz="2392" b="1">
                <a:solidFill>
                  <a:srgbClr val="00BF6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upaya penanganan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namun perlu diteliti lebih lanjut apakah penutupan kasus ini berarti keluhan </a:t>
            </a:r>
            <a:r>
              <a:rPr lang="en-US" sz="2392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terselesaikan atau hanya administrasi penutupan?</a:t>
            </a:r>
          </a:p>
          <a:p>
            <a:pPr algn="l">
              <a:lnSpc>
                <a:spcPts val="3349"/>
              </a:lnSpc>
            </a:pPr>
            <a:endParaRPr lang="en-US" sz="2392" b="1">
              <a:solidFill>
                <a:srgbClr val="FF3131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7827" y="2822758"/>
            <a:ext cx="4655398" cy="33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Pending dan Open</a:t>
            </a:r>
            <a:r>
              <a:rPr lang="en-US" sz="236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menunjukkan bahwa sekitar 23.1% keluhan masih dalam proses atau belum terselesaikan, yang bisa menyebabkan </a:t>
            </a:r>
            <a:r>
              <a:rPr lang="en-US" sz="2363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ketidakpuasan pelanggan.</a:t>
            </a:r>
          </a:p>
          <a:p>
            <a:pPr algn="l">
              <a:lnSpc>
                <a:spcPts val="3308"/>
              </a:lnSpc>
            </a:pPr>
            <a:endParaRPr lang="en-US" sz="2363" b="1">
              <a:solidFill>
                <a:srgbClr val="FF3131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20763" y="-191351"/>
            <a:ext cx="8149940" cy="10669703"/>
            <a:chOff x="0" y="0"/>
            <a:chExt cx="2146486" cy="2810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6486" cy="2810128"/>
            </a:xfrm>
            <a:custGeom>
              <a:avLst/>
              <a:gdLst/>
              <a:ahLst/>
              <a:cxnLst/>
              <a:rect l="l" t="t" r="r" b="b"/>
              <a:pathLst>
                <a:path w="2146486" h="2810128">
                  <a:moveTo>
                    <a:pt x="0" y="0"/>
                  </a:moveTo>
                  <a:lnTo>
                    <a:pt x="2146486" y="0"/>
                  </a:lnTo>
                  <a:lnTo>
                    <a:pt x="2146486" y="2810128"/>
                  </a:lnTo>
                  <a:lnTo>
                    <a:pt x="0" y="2810128"/>
                  </a:lnTo>
                  <a:close/>
                </a:path>
              </a:pathLst>
            </a:custGeom>
            <a:solidFill>
              <a:srgbClr val="5271FF">
                <a:alpha val="7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6486" cy="284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96909" y="1770583"/>
            <a:ext cx="7110234" cy="6745834"/>
          </a:xfrm>
          <a:custGeom>
            <a:avLst/>
            <a:gdLst/>
            <a:ahLst/>
            <a:cxnLst/>
            <a:rect l="l" t="t" r="r" b="b"/>
            <a:pathLst>
              <a:path w="7110234" h="6745834">
                <a:moveTo>
                  <a:pt x="0" y="0"/>
                </a:moveTo>
                <a:lnTo>
                  <a:pt x="7110234" y="0"/>
                </a:lnTo>
                <a:lnTo>
                  <a:pt x="7110234" y="6745834"/>
                </a:lnTo>
                <a:lnTo>
                  <a:pt x="0" y="674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00309" y="4591708"/>
            <a:ext cx="8602333" cy="2050584"/>
            <a:chOff x="0" y="0"/>
            <a:chExt cx="2265635" cy="5400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635" cy="540071"/>
            </a:xfrm>
            <a:custGeom>
              <a:avLst/>
              <a:gdLst/>
              <a:ahLst/>
              <a:cxnLst/>
              <a:rect l="l" t="t" r="r" b="b"/>
              <a:pathLst>
                <a:path w="2265635" h="540071">
                  <a:moveTo>
                    <a:pt x="21599" y="0"/>
                  </a:moveTo>
                  <a:lnTo>
                    <a:pt x="2244036" y="0"/>
                  </a:lnTo>
                  <a:cubicBezTo>
                    <a:pt x="2249764" y="0"/>
                    <a:pt x="2255258" y="2276"/>
                    <a:pt x="2259309" y="6326"/>
                  </a:cubicBezTo>
                  <a:cubicBezTo>
                    <a:pt x="2263360" y="10377"/>
                    <a:pt x="2265635" y="15871"/>
                    <a:pt x="2265635" y="21599"/>
                  </a:cubicBezTo>
                  <a:lnTo>
                    <a:pt x="2265635" y="518472"/>
                  </a:lnTo>
                  <a:cubicBezTo>
                    <a:pt x="2265635" y="524201"/>
                    <a:pt x="2263360" y="529694"/>
                    <a:pt x="2259309" y="533745"/>
                  </a:cubicBezTo>
                  <a:cubicBezTo>
                    <a:pt x="2255258" y="537796"/>
                    <a:pt x="2249764" y="540071"/>
                    <a:pt x="2244036" y="540071"/>
                  </a:cubicBezTo>
                  <a:lnTo>
                    <a:pt x="21599" y="540071"/>
                  </a:lnTo>
                  <a:cubicBezTo>
                    <a:pt x="15871" y="540071"/>
                    <a:pt x="10377" y="537796"/>
                    <a:pt x="6326" y="533745"/>
                  </a:cubicBezTo>
                  <a:cubicBezTo>
                    <a:pt x="2276" y="529694"/>
                    <a:pt x="0" y="524201"/>
                    <a:pt x="0" y="518472"/>
                  </a:cubicBezTo>
                  <a:lnTo>
                    <a:pt x="0" y="21599"/>
                  </a:lnTo>
                  <a:cubicBezTo>
                    <a:pt x="0" y="15871"/>
                    <a:pt x="2276" y="10377"/>
                    <a:pt x="6326" y="6326"/>
                  </a:cubicBezTo>
                  <a:cubicBezTo>
                    <a:pt x="10377" y="2276"/>
                    <a:pt x="15871" y="0"/>
                    <a:pt x="21599" y="0"/>
                  </a:cubicBezTo>
                  <a:close/>
                </a:path>
              </a:pathLst>
            </a:custGeom>
            <a:solidFill>
              <a:srgbClr val="5271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65635" cy="58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0309" y="2464841"/>
            <a:ext cx="853565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Mempercepat penanganan keluhan</a:t>
            </a: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dengan memastikan sumber daya yang memadai untuk tim penanganan.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309" y="607942"/>
            <a:ext cx="8535654" cy="83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6"/>
              </a:lnSpc>
            </a:pPr>
            <a:r>
              <a:rPr lang="en-US" sz="4890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Strategi Bisnis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309" y="4768709"/>
            <a:ext cx="860233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Memastikan "Closed" </a:t>
            </a: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mewakili keluhan yang benar-benar terselesaikan dengan survei pelanggan atau analisis penyebab penutupan.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0309" y="7235385"/>
            <a:ext cx="86023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Menerapkan sistem penjadwalan atau peringatan otomatis </a:t>
            </a: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agar keluhan tidak tertunda lama.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00309" y="2274424"/>
            <a:ext cx="8602333" cy="2050584"/>
            <a:chOff x="0" y="0"/>
            <a:chExt cx="2265635" cy="5400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65635" cy="540071"/>
            </a:xfrm>
            <a:custGeom>
              <a:avLst/>
              <a:gdLst/>
              <a:ahLst/>
              <a:cxnLst/>
              <a:rect l="l" t="t" r="r" b="b"/>
              <a:pathLst>
                <a:path w="2265635" h="540071">
                  <a:moveTo>
                    <a:pt x="21599" y="0"/>
                  </a:moveTo>
                  <a:lnTo>
                    <a:pt x="2244036" y="0"/>
                  </a:lnTo>
                  <a:cubicBezTo>
                    <a:pt x="2249764" y="0"/>
                    <a:pt x="2255258" y="2276"/>
                    <a:pt x="2259309" y="6326"/>
                  </a:cubicBezTo>
                  <a:cubicBezTo>
                    <a:pt x="2263360" y="10377"/>
                    <a:pt x="2265635" y="15871"/>
                    <a:pt x="2265635" y="21599"/>
                  </a:cubicBezTo>
                  <a:lnTo>
                    <a:pt x="2265635" y="518472"/>
                  </a:lnTo>
                  <a:cubicBezTo>
                    <a:pt x="2265635" y="524201"/>
                    <a:pt x="2263360" y="529694"/>
                    <a:pt x="2259309" y="533745"/>
                  </a:cubicBezTo>
                  <a:cubicBezTo>
                    <a:pt x="2255258" y="537796"/>
                    <a:pt x="2249764" y="540071"/>
                    <a:pt x="2244036" y="540071"/>
                  </a:cubicBezTo>
                  <a:lnTo>
                    <a:pt x="21599" y="540071"/>
                  </a:lnTo>
                  <a:cubicBezTo>
                    <a:pt x="15871" y="540071"/>
                    <a:pt x="10377" y="537796"/>
                    <a:pt x="6326" y="533745"/>
                  </a:cubicBezTo>
                  <a:cubicBezTo>
                    <a:pt x="2276" y="529694"/>
                    <a:pt x="0" y="524201"/>
                    <a:pt x="0" y="518472"/>
                  </a:cubicBezTo>
                  <a:lnTo>
                    <a:pt x="0" y="21599"/>
                  </a:lnTo>
                  <a:cubicBezTo>
                    <a:pt x="0" y="15871"/>
                    <a:pt x="2276" y="10377"/>
                    <a:pt x="6326" y="6326"/>
                  </a:cubicBezTo>
                  <a:cubicBezTo>
                    <a:pt x="10377" y="2276"/>
                    <a:pt x="15871" y="0"/>
                    <a:pt x="21599" y="0"/>
                  </a:cubicBezTo>
                  <a:close/>
                </a:path>
              </a:pathLst>
            </a:custGeom>
            <a:solidFill>
              <a:srgbClr val="5271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65635" cy="58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0309" y="6908992"/>
            <a:ext cx="8602333" cy="2050584"/>
            <a:chOff x="0" y="0"/>
            <a:chExt cx="2265635" cy="5400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65635" cy="540071"/>
            </a:xfrm>
            <a:custGeom>
              <a:avLst/>
              <a:gdLst/>
              <a:ahLst/>
              <a:cxnLst/>
              <a:rect l="l" t="t" r="r" b="b"/>
              <a:pathLst>
                <a:path w="2265635" h="540071">
                  <a:moveTo>
                    <a:pt x="21599" y="0"/>
                  </a:moveTo>
                  <a:lnTo>
                    <a:pt x="2244036" y="0"/>
                  </a:lnTo>
                  <a:cubicBezTo>
                    <a:pt x="2249764" y="0"/>
                    <a:pt x="2255258" y="2276"/>
                    <a:pt x="2259309" y="6326"/>
                  </a:cubicBezTo>
                  <a:cubicBezTo>
                    <a:pt x="2263360" y="10377"/>
                    <a:pt x="2265635" y="15871"/>
                    <a:pt x="2265635" y="21599"/>
                  </a:cubicBezTo>
                  <a:lnTo>
                    <a:pt x="2265635" y="518472"/>
                  </a:lnTo>
                  <a:cubicBezTo>
                    <a:pt x="2265635" y="524201"/>
                    <a:pt x="2263360" y="529694"/>
                    <a:pt x="2259309" y="533745"/>
                  </a:cubicBezTo>
                  <a:cubicBezTo>
                    <a:pt x="2255258" y="537796"/>
                    <a:pt x="2249764" y="540071"/>
                    <a:pt x="2244036" y="540071"/>
                  </a:cubicBezTo>
                  <a:lnTo>
                    <a:pt x="21599" y="540071"/>
                  </a:lnTo>
                  <a:cubicBezTo>
                    <a:pt x="15871" y="540071"/>
                    <a:pt x="10377" y="537796"/>
                    <a:pt x="6326" y="533745"/>
                  </a:cubicBezTo>
                  <a:cubicBezTo>
                    <a:pt x="2276" y="529694"/>
                    <a:pt x="0" y="524201"/>
                    <a:pt x="0" y="518472"/>
                  </a:cubicBezTo>
                  <a:lnTo>
                    <a:pt x="0" y="21599"/>
                  </a:lnTo>
                  <a:cubicBezTo>
                    <a:pt x="0" y="15871"/>
                    <a:pt x="2276" y="10377"/>
                    <a:pt x="6326" y="6326"/>
                  </a:cubicBezTo>
                  <a:cubicBezTo>
                    <a:pt x="10377" y="2276"/>
                    <a:pt x="15871" y="0"/>
                    <a:pt x="21599" y="0"/>
                  </a:cubicBezTo>
                  <a:close/>
                </a:path>
              </a:pathLst>
            </a:custGeom>
            <a:solidFill>
              <a:srgbClr val="5271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65635" cy="58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497" y="2065574"/>
            <a:ext cx="8313863" cy="7534438"/>
          </a:xfrm>
          <a:custGeom>
            <a:avLst/>
            <a:gdLst/>
            <a:ahLst/>
            <a:cxnLst/>
            <a:rect l="l" t="t" r="r" b="b"/>
            <a:pathLst>
              <a:path w="8313863" h="7534438">
                <a:moveTo>
                  <a:pt x="0" y="0"/>
                </a:moveTo>
                <a:lnTo>
                  <a:pt x="8313863" y="0"/>
                </a:lnTo>
                <a:lnTo>
                  <a:pt x="8313863" y="7534438"/>
                </a:lnTo>
                <a:lnTo>
                  <a:pt x="0" y="7534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67000" y="682128"/>
            <a:ext cx="13550014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Distribusi</a:t>
            </a:r>
            <a:r>
              <a:rPr lang="en-US" sz="63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3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Sumber</a:t>
            </a:r>
            <a:r>
              <a:rPr lang="en-US" sz="6399" b="1" dirty="0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6399" b="1" dirty="0" err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Pengaduan</a:t>
            </a:r>
            <a:endParaRPr lang="en-US" sz="6399" b="1" dirty="0">
              <a:solidFill>
                <a:srgbClr val="5271F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42660" y="1988904"/>
            <a:ext cx="7378885" cy="53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Penggunaan Saluran yang Seimbang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6725" y="2771932"/>
            <a:ext cx="7294820" cy="180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67" lvl="1" indent="-258283" algn="l">
              <a:lnSpc>
                <a:spcPts val="3660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Kedua saluran digunakan secara </a:t>
            </a:r>
            <a:r>
              <a:rPr lang="en-US" sz="2392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merata</a:t>
            </a:r>
          </a:p>
          <a:p>
            <a:pPr marL="516567" lvl="1" indent="-258283" algn="l">
              <a:lnSpc>
                <a:spcPts val="3660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Pelanggan </a:t>
            </a:r>
            <a:r>
              <a:rPr lang="en-US" sz="2392" b="1">
                <a:solidFill>
                  <a:srgbClr val="5271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memanfaatkan baik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panggilan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maupun </a:t>
            </a: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internet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untuk menyampaikan keluhan.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26725" y="5076825"/>
            <a:ext cx="7378885" cy="53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Strategi Bisnis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6725" y="5966487"/>
            <a:ext cx="7294820" cy="36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67" lvl="1" indent="-258283" algn="l">
              <a:lnSpc>
                <a:spcPts val="3660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Meningkatkan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pelatihan dan sumber daya tim customer care untuk menangani volume keluhan secara efektif.</a:t>
            </a:r>
          </a:p>
          <a:p>
            <a:pPr marL="516567" lvl="1" indent="-258283" algn="l">
              <a:lnSpc>
                <a:spcPts val="3660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Optimasi platform digital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agar lebih mudah digunakan </a:t>
            </a:r>
          </a:p>
          <a:p>
            <a:pPr marL="516567" lvl="1" indent="-258283" algn="l">
              <a:lnSpc>
                <a:spcPts val="3660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Konsistensi </a:t>
            </a:r>
            <a:r>
              <a:rPr lang="en-US" sz="239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 penanganan keluhan di semua saluran,</a:t>
            </a:r>
          </a:p>
          <a:p>
            <a:pPr algn="l">
              <a:lnSpc>
                <a:spcPts val="3660"/>
              </a:lnSpc>
            </a:pPr>
            <a:endParaRPr lang="en-US" sz="2392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673</Words>
  <Application>Microsoft Macintosh PowerPoint</Application>
  <PresentationFormat>Custom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Calibri</vt:lpstr>
      <vt:lpstr>Montserrat Classic</vt:lpstr>
      <vt:lpstr>Montserrat Classic Bold</vt:lpstr>
      <vt:lpstr>Montserrat Bold</vt:lpstr>
      <vt:lpstr>Montserrat</vt:lpstr>
      <vt:lpstr>Montserrat Ultra-Bold</vt:lpstr>
      <vt:lpstr>Open Sans Bold</vt:lpstr>
      <vt:lpstr>Open Sans</vt:lpstr>
      <vt:lpstr>Arial</vt:lpstr>
      <vt:lpstr>Brittany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Agnes Glory Siahaan</dc:title>
  <cp:lastModifiedBy>agnes siahaan</cp:lastModifiedBy>
  <cp:revision>2</cp:revision>
  <dcterms:created xsi:type="dcterms:W3CDTF">2006-08-16T00:00:00Z</dcterms:created>
  <dcterms:modified xsi:type="dcterms:W3CDTF">2024-10-25T16:17:50Z</dcterms:modified>
  <dc:identifier>DAGUk2j84Pk</dc:identifier>
</cp:coreProperties>
</file>